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4"/>
  </p:notesMasterIdLst>
  <p:sldIdLst>
    <p:sldId id="257" r:id="rId2"/>
    <p:sldId id="258"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965"/>
    <a:srgbClr val="FF5000"/>
    <a:srgbClr val="686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94708"/>
  </p:normalViewPr>
  <p:slideViewPr>
    <p:cSldViewPr snapToGrid="0">
      <p:cViewPr varScale="1">
        <p:scale>
          <a:sx n="118" d="100"/>
          <a:sy n="118" d="100"/>
        </p:scale>
        <p:origin x="696"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62ddd04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62ddd04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62ddd04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62ddd04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619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dy Slide 2">
  <p:cSld name="SECTION_HEADER_1">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475125" y="368774"/>
            <a:ext cx="6858000" cy="833700"/>
          </a:xfrm>
          <a:prstGeom prst="rect">
            <a:avLst/>
          </a:prstGeom>
          <a:noFill/>
          <a:ln>
            <a:noFill/>
          </a:ln>
        </p:spPr>
        <p:txBody>
          <a:bodyPr spcFirstLastPara="1" wrap="square" lIns="91425" tIns="91425" rIns="91425" bIns="91425" anchor="b" anchorCtr="0"/>
          <a:lstStyle>
            <a:lvl1pPr marR="0" lvl="0" rtl="0">
              <a:lnSpc>
                <a:spcPct val="90000"/>
              </a:lnSpc>
              <a:spcBef>
                <a:spcPts val="0"/>
              </a:spcBef>
              <a:spcAft>
                <a:spcPts val="0"/>
              </a:spcAft>
              <a:buClr>
                <a:srgbClr val="45494F"/>
              </a:buClr>
              <a:buSzPts val="1800"/>
              <a:buFont typeface="Montserrat"/>
              <a:buNone/>
              <a:defRPr sz="1800" b="1" i="0" u="none" strike="noStrike" cap="none">
                <a:solidFill>
                  <a:srgbClr val="45494F"/>
                </a:solidFill>
                <a:latin typeface="Montserrat"/>
                <a:ea typeface="Montserrat"/>
                <a:cs typeface="Montserrat"/>
                <a:sym typeface="Montserrat"/>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7" name="Google Shape;17;p3"/>
          <p:cNvSpPr txBox="1">
            <a:spLocks noGrp="1"/>
          </p:cNvSpPr>
          <p:nvPr>
            <p:ph type="subTitle" idx="1"/>
          </p:nvPr>
        </p:nvSpPr>
        <p:spPr>
          <a:xfrm>
            <a:off x="475125" y="933225"/>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595959"/>
              </a:buClr>
              <a:buSzPts val="1800"/>
              <a:buFont typeface="Source Sans Pro Light"/>
              <a:buNone/>
              <a:defRPr sz="1800" i="0" u="none" strike="noStrike" cap="none">
                <a:solidFill>
                  <a:srgbClr val="595959"/>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18" name="Google Shape;18;p3"/>
          <p:cNvPicPr preferRelativeResize="0"/>
          <p:nvPr/>
        </p:nvPicPr>
        <p:blipFill>
          <a:blip r:embed="rId2">
            <a:alphaModFix/>
          </a:blip>
          <a:stretch>
            <a:fillRect/>
          </a:stretch>
        </p:blipFill>
        <p:spPr>
          <a:xfrm>
            <a:off x="8885725" y="116825"/>
            <a:ext cx="148175" cy="171825"/>
          </a:xfrm>
          <a:prstGeom prst="rect">
            <a:avLst/>
          </a:prstGeom>
          <a:noFill/>
          <a:ln>
            <a:noFill/>
          </a:ln>
        </p:spPr>
      </p:pic>
      <p:pic>
        <p:nvPicPr>
          <p:cNvPr id="19" name="Google Shape;19;p3"/>
          <p:cNvPicPr preferRelativeResize="0"/>
          <p:nvPr/>
        </p:nvPicPr>
        <p:blipFill>
          <a:blip r:embed="rId3">
            <a:alphaModFix/>
          </a:blip>
          <a:stretch>
            <a:fillRect/>
          </a:stretch>
        </p:blipFill>
        <p:spPr>
          <a:xfrm>
            <a:off x="121350" y="141924"/>
            <a:ext cx="1811593" cy="121625"/>
          </a:xfrm>
          <a:prstGeom prst="rect">
            <a:avLst/>
          </a:prstGeom>
          <a:noFill/>
          <a:ln>
            <a:noFill/>
          </a:ln>
        </p:spPr>
      </p:pic>
      <p:pic>
        <p:nvPicPr>
          <p:cNvPr id="7" name="Picture 6"/>
          <p:cNvPicPr/>
          <p:nvPr userDrawn="1"/>
        </p:nvPicPr>
        <p:blipFill>
          <a:blip r:embed="rId4">
            <a:extLst>
              <a:ext uri="{28A0092B-C50C-407E-A947-70E740481C1C}">
                <a14:useLocalDpi xmlns:a14="http://schemas.microsoft.com/office/drawing/2010/main" val="0"/>
              </a:ext>
            </a:extLst>
          </a:blip>
          <a:stretch>
            <a:fillRect/>
          </a:stretch>
        </p:blipFill>
        <p:spPr>
          <a:xfrm>
            <a:off x="0" y="4531537"/>
            <a:ext cx="9144000" cy="6675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ition Slide4">
  <p:cSld name="BLANK_1_1_1_1_1">
    <p:spTree>
      <p:nvGrpSpPr>
        <p:cNvPr id="1" name="Shape 59"/>
        <p:cNvGrpSpPr/>
        <p:nvPr/>
      </p:nvGrpSpPr>
      <p:grpSpPr>
        <a:xfrm>
          <a:off x="0" y="0"/>
          <a:ext cx="0" cy="0"/>
          <a:chOff x="0" y="0"/>
          <a:chExt cx="0" cy="0"/>
        </a:xfrm>
      </p:grpSpPr>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13"/>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62" name="Google Shape;62;p13"/>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Slide4 1">
  <p:cSld name="BLANK_1_1_1_1_1_1">
    <p:spTree>
      <p:nvGrpSpPr>
        <p:cNvPr id="1" name="Shape 63"/>
        <p:cNvGrpSpPr/>
        <p:nvPr/>
      </p:nvGrpSpPr>
      <p:grpSpPr>
        <a:xfrm>
          <a:off x="0" y="0"/>
          <a:ext cx="0" cy="0"/>
          <a:chOff x="0" y="0"/>
          <a:chExt cx="0" cy="0"/>
        </a:xfrm>
      </p:grpSpPr>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4"/>
          <p:cNvPicPr preferRelativeResize="0"/>
          <p:nvPr/>
        </p:nvPicPr>
        <p:blipFill>
          <a:blip r:embed="rId2">
            <a:alphaModFix/>
          </a:blip>
          <a:stretch>
            <a:fillRect/>
          </a:stretch>
        </p:blipFill>
        <p:spPr>
          <a:xfrm>
            <a:off x="0" y="0"/>
            <a:ext cx="9144003" cy="5134578"/>
          </a:xfrm>
          <a:prstGeom prst="rect">
            <a:avLst/>
          </a:prstGeom>
          <a:noFill/>
          <a:ln>
            <a:noFill/>
          </a:ln>
        </p:spPr>
      </p:pic>
      <p:sp>
        <p:nvSpPr>
          <p:cNvPr id="66" name="Google Shape;66;p14"/>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ransition Slide4 1 1">
  <p:cSld name="BLANK_1_1_1_1_1_1_1">
    <p:spTree>
      <p:nvGrpSpPr>
        <p:cNvPr id="1" name="Shape 67"/>
        <p:cNvGrpSpPr/>
        <p:nvPr/>
      </p:nvGrpSpPr>
      <p:grpSpPr>
        <a:xfrm>
          <a:off x="0" y="0"/>
          <a:ext cx="0" cy="0"/>
          <a:chOff x="0" y="0"/>
          <a:chExt cx="0" cy="0"/>
        </a:xfrm>
      </p:grpSpPr>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5"/>
          <p:cNvPicPr preferRelativeResize="0"/>
          <p:nvPr/>
        </p:nvPicPr>
        <p:blipFill>
          <a:blip r:embed="rId2">
            <a:alphaModFix/>
          </a:blip>
          <a:stretch>
            <a:fillRect/>
          </a:stretch>
        </p:blipFill>
        <p:spPr>
          <a:xfrm>
            <a:off x="0" y="0"/>
            <a:ext cx="9144003" cy="5134578"/>
          </a:xfrm>
          <a:prstGeom prst="rect">
            <a:avLst/>
          </a:prstGeom>
          <a:noFill/>
          <a:ln>
            <a:noFill/>
          </a:ln>
        </p:spPr>
      </p:pic>
      <p:sp>
        <p:nvSpPr>
          <p:cNvPr id="70" name="Google Shape;70;p15"/>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ansition Slide4 1 1 1">
  <p:cSld name="BLANK_1_1_1_1_1_1_1_1">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16"/>
          <p:cNvPicPr preferRelativeResize="0"/>
          <p:nvPr/>
        </p:nvPicPr>
        <p:blipFill>
          <a:blip r:embed="rId2">
            <a:alphaModFix/>
          </a:blip>
          <a:stretch>
            <a:fillRect/>
          </a:stretch>
        </p:blipFill>
        <p:spPr>
          <a:xfrm>
            <a:off x="0" y="0"/>
            <a:ext cx="9144003" cy="5134578"/>
          </a:xfrm>
          <a:prstGeom prst="rect">
            <a:avLst/>
          </a:prstGeom>
          <a:noFill/>
          <a:ln>
            <a:noFill/>
          </a:ln>
        </p:spPr>
      </p:pic>
      <p:sp>
        <p:nvSpPr>
          <p:cNvPr id="74" name="Google Shape;74;p16"/>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ansition Slide4 1 1 1 1">
  <p:cSld name="BLANK_1_1_1_1_1_1_1_1_1">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17"/>
          <p:cNvPicPr preferRelativeResize="0"/>
          <p:nvPr/>
        </p:nvPicPr>
        <p:blipFill>
          <a:blip r:embed="rId2">
            <a:alphaModFix/>
          </a:blip>
          <a:stretch>
            <a:fillRect/>
          </a:stretch>
        </p:blipFill>
        <p:spPr>
          <a:xfrm>
            <a:off x="0" y="0"/>
            <a:ext cx="9142635" cy="5143496"/>
          </a:xfrm>
          <a:prstGeom prst="rect">
            <a:avLst/>
          </a:prstGeom>
          <a:noFill/>
          <a:ln>
            <a:noFill/>
          </a:ln>
        </p:spPr>
      </p:pic>
      <p:sp>
        <p:nvSpPr>
          <p:cNvPr id="78" name="Google Shape;78;p17"/>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ansition Slide4 1 1 1 1 1">
  <p:cSld name="BLANK_1_1_1_1_1_1_1_1_1_1">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0" y="0"/>
            <a:ext cx="9144000" cy="5144272"/>
          </a:xfrm>
          <a:prstGeom prst="rect">
            <a:avLst/>
          </a:prstGeom>
          <a:noFill/>
          <a:ln>
            <a:noFill/>
          </a:ln>
        </p:spPr>
      </p:pic>
      <p:sp>
        <p:nvSpPr>
          <p:cNvPr id="81" name="Google Shape;8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8"/>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ansition Slide4 1 1 1 1 1 1">
  <p:cSld name="BLANK_1_1_1_1_1_1_1_1_1_1_1">
    <p:spTree>
      <p:nvGrpSpPr>
        <p:cNvPr id="1" name="Shape 83"/>
        <p:cNvGrpSpPr/>
        <p:nvPr/>
      </p:nvGrpSpPr>
      <p:grpSpPr>
        <a:xfrm>
          <a:off x="0" y="0"/>
          <a:ext cx="0" cy="0"/>
          <a:chOff x="0" y="0"/>
          <a:chExt cx="0" cy="0"/>
        </a:xfrm>
      </p:grpSpPr>
      <p:pic>
        <p:nvPicPr>
          <p:cNvPr id="84" name="Google Shape;84;p19"/>
          <p:cNvPicPr preferRelativeResize="0"/>
          <p:nvPr/>
        </p:nvPicPr>
        <p:blipFill>
          <a:blip r:embed="rId2">
            <a:alphaModFix/>
          </a:blip>
          <a:stretch>
            <a:fillRect/>
          </a:stretch>
        </p:blipFill>
        <p:spPr>
          <a:xfrm>
            <a:off x="0" y="0"/>
            <a:ext cx="9142635" cy="5143496"/>
          </a:xfrm>
          <a:prstGeom prst="rect">
            <a:avLst/>
          </a:prstGeom>
          <a:noFill/>
          <a:ln>
            <a:noFill/>
          </a:ln>
        </p:spPr>
      </p:pic>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9"/>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ansition Slide4 1 1 1 1 1 1 1">
  <p:cSld name="BLANK_1_1_1_1_1_1_1_1_1_1_1_1">
    <p:spTree>
      <p:nvGrpSpPr>
        <p:cNvPr id="1" name="Shape 87"/>
        <p:cNvGrpSpPr/>
        <p:nvPr/>
      </p:nvGrpSpPr>
      <p:grpSpPr>
        <a:xfrm>
          <a:off x="0" y="0"/>
          <a:ext cx="0" cy="0"/>
          <a:chOff x="0" y="0"/>
          <a:chExt cx="0" cy="0"/>
        </a:xfrm>
      </p:grpSpPr>
      <p:pic>
        <p:nvPicPr>
          <p:cNvPr id="88" name="Google Shape;88;p20"/>
          <p:cNvPicPr preferRelativeResize="0"/>
          <p:nvPr/>
        </p:nvPicPr>
        <p:blipFill>
          <a:blip r:embed="rId2">
            <a:alphaModFix/>
          </a:blip>
          <a:stretch>
            <a:fillRect/>
          </a:stretch>
        </p:blipFill>
        <p:spPr>
          <a:xfrm>
            <a:off x="0" y="0"/>
            <a:ext cx="9142635" cy="5143504"/>
          </a:xfrm>
          <a:prstGeom prst="rect">
            <a:avLst/>
          </a:prstGeom>
          <a:noFill/>
          <a:ln>
            <a:noFill/>
          </a:ln>
        </p:spPr>
      </p:pic>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20"/>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ansition Slide4 1 1 1 1 1 1 1 1">
  <p:cSld name="BLANK_1_1_1_1_1_1_1_1_1_1_1_1_1">
    <p:spTree>
      <p:nvGrpSpPr>
        <p:cNvPr id="1" name="Shape 91"/>
        <p:cNvGrpSpPr/>
        <p:nvPr/>
      </p:nvGrpSpPr>
      <p:grpSpPr>
        <a:xfrm>
          <a:off x="0" y="0"/>
          <a:ext cx="0" cy="0"/>
          <a:chOff x="0" y="0"/>
          <a:chExt cx="0" cy="0"/>
        </a:xfrm>
      </p:grpSpPr>
      <p:pic>
        <p:nvPicPr>
          <p:cNvPr id="92" name="Google Shape;92;p21"/>
          <p:cNvPicPr preferRelativeResize="0"/>
          <p:nvPr/>
        </p:nvPicPr>
        <p:blipFill>
          <a:blip r:embed="rId2">
            <a:alphaModFix/>
          </a:blip>
          <a:stretch>
            <a:fillRect/>
          </a:stretch>
        </p:blipFill>
        <p:spPr>
          <a:xfrm>
            <a:off x="0" y="0"/>
            <a:ext cx="9144000" cy="5144272"/>
          </a:xfrm>
          <a:prstGeom prst="rect">
            <a:avLst/>
          </a:prstGeom>
          <a:noFill/>
          <a:ln>
            <a:noFill/>
          </a:ln>
        </p:spPr>
      </p:pic>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21"/>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ansition Slide4 1 1 1 1 1 1 1 1 1">
  <p:cSld name="BLANK_1_1_1_1_1_1_1_1_1_1_1_1_1_1">
    <p:spTree>
      <p:nvGrpSpPr>
        <p:cNvPr id="1" name="Shape 95"/>
        <p:cNvGrpSpPr/>
        <p:nvPr/>
      </p:nvGrpSpPr>
      <p:grpSpPr>
        <a:xfrm>
          <a:off x="0" y="0"/>
          <a:ext cx="0" cy="0"/>
          <a:chOff x="0" y="0"/>
          <a:chExt cx="0" cy="0"/>
        </a:xfrm>
      </p:grpSpPr>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22"/>
          <p:cNvPicPr preferRelativeResize="0"/>
          <p:nvPr/>
        </p:nvPicPr>
        <p:blipFill>
          <a:blip r:embed="rId2">
            <a:alphaModFix/>
          </a:blip>
          <a:stretch>
            <a:fillRect/>
          </a:stretch>
        </p:blipFill>
        <p:spPr>
          <a:xfrm>
            <a:off x="0" y="0"/>
            <a:ext cx="9144000" cy="5144272"/>
          </a:xfrm>
          <a:prstGeom prst="rect">
            <a:avLst/>
          </a:prstGeom>
          <a:noFill/>
          <a:ln>
            <a:noFill/>
          </a:ln>
        </p:spPr>
      </p:pic>
      <p:sp>
        <p:nvSpPr>
          <p:cNvPr id="98" name="Google Shape;98;p22"/>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ransition Slide4 1 1 1 1 1 1 1 1 1 1">
  <p:cSld name="BLANK_1_1_1_1_1_1_1_1_1_1_1_1_1_1_1">
    <p:spTree>
      <p:nvGrpSpPr>
        <p:cNvPr id="1" name="Shape 99"/>
        <p:cNvGrpSpPr/>
        <p:nvPr/>
      </p:nvGrpSpPr>
      <p:grpSpPr>
        <a:xfrm>
          <a:off x="0" y="0"/>
          <a:ext cx="0" cy="0"/>
          <a:chOff x="0" y="0"/>
          <a:chExt cx="0" cy="0"/>
        </a:xfrm>
      </p:grpSpPr>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1" name="Google Shape;101;p23"/>
          <p:cNvPicPr preferRelativeResize="0"/>
          <p:nvPr/>
        </p:nvPicPr>
        <p:blipFill>
          <a:blip r:embed="rId2">
            <a:alphaModFix/>
          </a:blip>
          <a:stretch>
            <a:fillRect/>
          </a:stretch>
        </p:blipFill>
        <p:spPr>
          <a:xfrm>
            <a:off x="0" y="0"/>
            <a:ext cx="9142635" cy="5143504"/>
          </a:xfrm>
          <a:prstGeom prst="rect">
            <a:avLst/>
          </a:prstGeom>
          <a:noFill/>
          <a:ln>
            <a:noFill/>
          </a:ln>
        </p:spPr>
      </p:pic>
      <p:sp>
        <p:nvSpPr>
          <p:cNvPr id="102" name="Google Shape;102;p23"/>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ransition Slide4 1 1 1 1 1 1 1 1 1 1 1">
  <p:cSld name="BLANK_1_1_1_1_1_1_1_1_1_1_1_1_1_1_1_1">
    <p:spTree>
      <p:nvGrpSpPr>
        <p:cNvPr id="1" name="Shape 103"/>
        <p:cNvGrpSpPr/>
        <p:nvPr/>
      </p:nvGrpSpPr>
      <p:grpSpPr>
        <a:xfrm>
          <a:off x="0" y="0"/>
          <a:ext cx="0" cy="0"/>
          <a:chOff x="0" y="0"/>
          <a:chExt cx="0" cy="0"/>
        </a:xfrm>
      </p:grpSpPr>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5" name="Google Shape;105;p24"/>
          <p:cNvPicPr preferRelativeResize="0"/>
          <p:nvPr/>
        </p:nvPicPr>
        <p:blipFill>
          <a:blip r:embed="rId2">
            <a:alphaModFix/>
          </a:blip>
          <a:stretch>
            <a:fillRect/>
          </a:stretch>
        </p:blipFill>
        <p:spPr>
          <a:xfrm>
            <a:off x="0" y="0"/>
            <a:ext cx="9142635" cy="5143504"/>
          </a:xfrm>
          <a:prstGeom prst="rect">
            <a:avLst/>
          </a:prstGeom>
          <a:noFill/>
          <a:ln>
            <a:noFill/>
          </a:ln>
        </p:spPr>
      </p:pic>
      <p:sp>
        <p:nvSpPr>
          <p:cNvPr id="106" name="Google Shape;106;p24"/>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ransition Slide4 1 1 1 1 1 1 1 1 1 1 1 1">
  <p:cSld name="BLANK_1_1_1_1_1_1_1_1_1_1_1_1_1_1_1_1_1">
    <p:spTree>
      <p:nvGrpSpPr>
        <p:cNvPr id="1" name="Shape 107"/>
        <p:cNvGrpSpPr/>
        <p:nvPr/>
      </p:nvGrpSpPr>
      <p:grpSpPr>
        <a:xfrm>
          <a:off x="0" y="0"/>
          <a:ext cx="0" cy="0"/>
          <a:chOff x="0" y="0"/>
          <a:chExt cx="0" cy="0"/>
        </a:xfrm>
      </p:grpSpPr>
      <p:sp>
        <p:nvSpPr>
          <p:cNvPr id="108" name="Google Shape;10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9" name="Google Shape;109;p25"/>
          <p:cNvPicPr preferRelativeResize="0"/>
          <p:nvPr/>
        </p:nvPicPr>
        <p:blipFill>
          <a:blip r:embed="rId2">
            <a:alphaModFix/>
          </a:blip>
          <a:stretch>
            <a:fillRect/>
          </a:stretch>
        </p:blipFill>
        <p:spPr>
          <a:xfrm>
            <a:off x="0" y="0"/>
            <a:ext cx="9142635" cy="5143504"/>
          </a:xfrm>
          <a:prstGeom prst="rect">
            <a:avLst/>
          </a:prstGeom>
          <a:noFill/>
          <a:ln>
            <a:noFill/>
          </a:ln>
        </p:spPr>
      </p:pic>
      <p:sp>
        <p:nvSpPr>
          <p:cNvPr id="110" name="Google Shape;110;p25"/>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sp>
        <p:nvSpPr>
          <p:cNvPr id="112" name="Google Shape;112;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13" name="Google Shape;113;p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1">
  <p:cSld name="TITLE_AND_BODY_2">
    <p:spTree>
      <p:nvGrpSpPr>
        <p:cNvPr id="1" name="Shape 22"/>
        <p:cNvGrpSpPr/>
        <p:nvPr/>
      </p:nvGrpSpPr>
      <p:grpSpPr>
        <a:xfrm>
          <a:off x="0" y="0"/>
          <a:ext cx="0" cy="0"/>
          <a:chOff x="0" y="0"/>
          <a:chExt cx="0" cy="0"/>
        </a:xfrm>
      </p:grpSpPr>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5"/>
          <p:cNvSpPr/>
          <p:nvPr/>
        </p:nvSpPr>
        <p:spPr>
          <a:xfrm>
            <a:off x="0" y="385775"/>
            <a:ext cx="9144000" cy="4757700"/>
          </a:xfrm>
          <a:prstGeom prst="rect">
            <a:avLst/>
          </a:prstGeom>
          <a:solidFill>
            <a:srgbClr val="134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subTitle" idx="1"/>
          </p:nvPr>
        </p:nvSpPr>
        <p:spPr>
          <a:xfrm>
            <a:off x="69675" y="-75250"/>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45494F"/>
              </a:buClr>
              <a:buSzPts val="900"/>
              <a:buFont typeface="Montserrat"/>
              <a:buNone/>
              <a:defRPr sz="900" i="0" u="none" strike="noStrike" cap="none">
                <a:solidFill>
                  <a:srgbClr val="45494F"/>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26" name="Google Shape;26;p5"/>
          <p:cNvPicPr preferRelativeResize="0"/>
          <p:nvPr/>
        </p:nvPicPr>
        <p:blipFill>
          <a:blip r:embed="rId2">
            <a:alphaModFix/>
          </a:blip>
          <a:stretch>
            <a:fillRect/>
          </a:stretch>
        </p:blipFill>
        <p:spPr>
          <a:xfrm>
            <a:off x="8885725" y="116825"/>
            <a:ext cx="148175" cy="171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1 1 1">
  <p:cSld name="TITLE_AND_BODY_2_1_1">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6"/>
          <p:cNvSpPr/>
          <p:nvPr/>
        </p:nvSpPr>
        <p:spPr>
          <a:xfrm>
            <a:off x="0" y="385775"/>
            <a:ext cx="9144000" cy="4757700"/>
          </a:xfrm>
          <a:prstGeom prst="rect">
            <a:avLst/>
          </a:prstGeom>
          <a:solidFill>
            <a:srgbClr val="607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subTitle" idx="1"/>
          </p:nvPr>
        </p:nvSpPr>
        <p:spPr>
          <a:xfrm>
            <a:off x="69675" y="-75250"/>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45494F"/>
              </a:buClr>
              <a:buSzPts val="900"/>
              <a:buFont typeface="Montserrat"/>
              <a:buNone/>
              <a:defRPr sz="900" i="0" u="none" strike="noStrike" cap="none">
                <a:solidFill>
                  <a:srgbClr val="45494F"/>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31" name="Google Shape;31;p6"/>
          <p:cNvPicPr preferRelativeResize="0"/>
          <p:nvPr/>
        </p:nvPicPr>
        <p:blipFill>
          <a:blip r:embed="rId2">
            <a:alphaModFix/>
          </a:blip>
          <a:stretch>
            <a:fillRect/>
          </a:stretch>
        </p:blipFill>
        <p:spPr>
          <a:xfrm>
            <a:off x="8885725" y="116825"/>
            <a:ext cx="148175" cy="171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act Slide">
  <p:cSld name="CUSTOM">
    <p:spTree>
      <p:nvGrpSpPr>
        <p:cNvPr id="1"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0"/>
            <a:ext cx="9144000" cy="5144296"/>
          </a:xfrm>
          <a:prstGeom prst="rect">
            <a:avLst/>
          </a:prstGeom>
          <a:noFill/>
          <a:ln>
            <a:noFill/>
          </a:ln>
        </p:spPr>
      </p:pic>
      <p:sp>
        <p:nvSpPr>
          <p:cNvPr id="34" name="Google Shape;34;p7"/>
          <p:cNvSpPr txBox="1">
            <a:spLocks noGrp="1"/>
          </p:cNvSpPr>
          <p:nvPr>
            <p:ph type="ctrTitle"/>
          </p:nvPr>
        </p:nvSpPr>
        <p:spPr>
          <a:xfrm>
            <a:off x="227750" y="2337350"/>
            <a:ext cx="4539900" cy="833700"/>
          </a:xfrm>
          <a:prstGeom prst="rect">
            <a:avLst/>
          </a:prstGeom>
          <a:noFill/>
          <a:ln>
            <a:noFill/>
          </a:ln>
        </p:spPr>
        <p:txBody>
          <a:bodyPr spcFirstLastPara="1" wrap="square" lIns="91425" tIns="91425" rIns="91425" bIns="91425" anchor="b" anchorCtr="0"/>
          <a:lstStyle>
            <a:lvl1pPr marR="0" lvl="0" algn="r" rtl="0">
              <a:lnSpc>
                <a:spcPct val="90000"/>
              </a:lnSpc>
              <a:spcBef>
                <a:spcPts val="0"/>
              </a:spcBef>
              <a:spcAft>
                <a:spcPts val="0"/>
              </a:spcAft>
              <a:buClr>
                <a:schemeClr val="lt1"/>
              </a:buClr>
              <a:buSzPts val="3000"/>
              <a:buFont typeface="Montserrat Medium"/>
              <a:buNone/>
              <a:defRPr sz="30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5" name="Google Shape;35;p7"/>
          <p:cNvSpPr txBox="1">
            <a:spLocks noGrp="1"/>
          </p:cNvSpPr>
          <p:nvPr>
            <p:ph type="subTitle" idx="1"/>
          </p:nvPr>
        </p:nvSpPr>
        <p:spPr>
          <a:xfrm>
            <a:off x="5354625" y="3461425"/>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FFFFFF"/>
              </a:buClr>
              <a:buSzPts val="1800"/>
              <a:buFont typeface="Source Sans Pro Light"/>
              <a:buNone/>
              <a:defRPr sz="1800" i="0" u="none" strike="noStrike" cap="none">
                <a:solidFill>
                  <a:srgbClr val="FFFFFF"/>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lide">
  <p:cSld name="TITLE_AND_BODY_1">
    <p:spTree>
      <p:nvGrpSpPr>
        <p:cNvPr id="1" name="Shape 36"/>
        <p:cNvGrpSpPr/>
        <p:nvPr/>
      </p:nvGrpSpPr>
      <p:grpSpPr>
        <a:xfrm>
          <a:off x="0" y="0"/>
          <a:ext cx="0" cy="0"/>
          <a:chOff x="0" y="0"/>
          <a:chExt cx="0" cy="0"/>
        </a:xfrm>
      </p:grpSpPr>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8"/>
          <p:cNvPicPr preferRelativeResize="0"/>
          <p:nvPr/>
        </p:nvPicPr>
        <p:blipFill rotWithShape="1">
          <a:blip r:embed="rId2">
            <a:alphaModFix/>
          </a:blip>
          <a:srcRect/>
          <a:stretch/>
        </p:blipFill>
        <p:spPr>
          <a:xfrm>
            <a:off x="0" y="0"/>
            <a:ext cx="9142573" cy="5143500"/>
          </a:xfrm>
          <a:prstGeom prst="rect">
            <a:avLst/>
          </a:prstGeom>
          <a:noFill/>
          <a:ln>
            <a:noFill/>
          </a:ln>
        </p:spPr>
      </p:pic>
      <p:cxnSp>
        <p:nvCxnSpPr>
          <p:cNvPr id="39" name="Google Shape;39;p8"/>
          <p:cNvCxnSpPr/>
          <p:nvPr/>
        </p:nvCxnSpPr>
        <p:spPr>
          <a:xfrm>
            <a:off x="4953650" y="0"/>
            <a:ext cx="0" cy="2576100"/>
          </a:xfrm>
          <a:prstGeom prst="straightConnector1">
            <a:avLst/>
          </a:prstGeom>
          <a:noFill/>
          <a:ln w="9525" cap="flat" cmpd="sng">
            <a:solidFill>
              <a:srgbClr val="FF5000"/>
            </a:solidFill>
            <a:prstDash val="solid"/>
            <a:round/>
            <a:headEnd type="none" w="med" len="med"/>
            <a:tailEnd type="none" w="med" len="med"/>
          </a:ln>
        </p:spPr>
      </p:cxnSp>
      <p:cxnSp>
        <p:nvCxnSpPr>
          <p:cNvPr id="40" name="Google Shape;40;p8"/>
          <p:cNvCxnSpPr/>
          <p:nvPr/>
        </p:nvCxnSpPr>
        <p:spPr>
          <a:xfrm rot="10800000" flipH="1">
            <a:off x="0" y="3148519"/>
            <a:ext cx="2914500" cy="10200"/>
          </a:xfrm>
          <a:prstGeom prst="straightConnector1">
            <a:avLst/>
          </a:prstGeom>
          <a:noFill/>
          <a:ln w="9525" cap="flat" cmpd="sng">
            <a:solidFill>
              <a:srgbClr val="FF5000"/>
            </a:solidFill>
            <a:prstDash val="solid"/>
            <a:round/>
            <a:headEnd type="none" w="med" len="med"/>
            <a:tailEnd type="none" w="med" len="med"/>
          </a:ln>
        </p:spPr>
      </p:cxnSp>
      <p:sp>
        <p:nvSpPr>
          <p:cNvPr id="41" name="Google Shape;41;p8"/>
          <p:cNvSpPr txBox="1">
            <a:spLocks noGrp="1"/>
          </p:cNvSpPr>
          <p:nvPr>
            <p:ph type="ctrTitle"/>
          </p:nvPr>
        </p:nvSpPr>
        <p:spPr>
          <a:xfrm>
            <a:off x="210725" y="1587975"/>
            <a:ext cx="4539900" cy="833700"/>
          </a:xfrm>
          <a:prstGeom prst="rect">
            <a:avLst/>
          </a:prstGeom>
          <a:noFill/>
          <a:ln>
            <a:noFill/>
          </a:ln>
        </p:spPr>
        <p:txBody>
          <a:bodyPr spcFirstLastPara="1" wrap="square" lIns="91425" tIns="91425" rIns="91425" bIns="91425" anchor="b" anchorCtr="0"/>
          <a:lstStyle>
            <a:lvl1pPr marR="0" lvl="0" algn="r" rtl="0">
              <a:lnSpc>
                <a:spcPct val="90000"/>
              </a:lnSpc>
              <a:spcBef>
                <a:spcPts val="0"/>
              </a:spcBef>
              <a:spcAft>
                <a:spcPts val="0"/>
              </a:spcAft>
              <a:buClr>
                <a:schemeClr val="lt1"/>
              </a:buClr>
              <a:buSzPts val="3000"/>
              <a:buFont typeface="Montserrat Medium"/>
              <a:buNone/>
              <a:defRPr sz="30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2" name="Google Shape;42;p8"/>
          <p:cNvSpPr txBox="1">
            <a:spLocks noGrp="1"/>
          </p:cNvSpPr>
          <p:nvPr>
            <p:ph type="subTitle" idx="1"/>
          </p:nvPr>
        </p:nvSpPr>
        <p:spPr>
          <a:xfrm>
            <a:off x="210725" y="2312100"/>
            <a:ext cx="4539900" cy="519300"/>
          </a:xfrm>
          <a:prstGeom prst="rect">
            <a:avLst/>
          </a:prstGeom>
          <a:noFill/>
          <a:ln>
            <a:noFill/>
          </a:ln>
        </p:spPr>
        <p:txBody>
          <a:bodyPr spcFirstLastPara="1" wrap="square" lIns="91425" tIns="91425" rIns="91425" bIns="91425" anchor="t" anchorCtr="0"/>
          <a:lstStyle>
            <a:lvl1pPr marR="0" lvl="0" algn="r" rtl="0">
              <a:lnSpc>
                <a:spcPct val="90000"/>
              </a:lnSpc>
              <a:spcBef>
                <a:spcPts val="800"/>
              </a:spcBef>
              <a:spcAft>
                <a:spcPts val="0"/>
              </a:spcAft>
              <a:buClr>
                <a:srgbClr val="A5A5A5"/>
              </a:buClr>
              <a:buSzPts val="2400"/>
              <a:buFont typeface="Montserrat Light"/>
              <a:buNone/>
              <a:defRPr sz="2400" i="0" u="none" strike="noStrike" cap="none">
                <a:solidFill>
                  <a:srgbClr val="A5A5A5"/>
                </a:solidFill>
                <a:latin typeface="Montserrat Light"/>
                <a:ea typeface="Montserrat Light"/>
                <a:cs typeface="Montserrat Light"/>
                <a:sym typeface="Montserrat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Slide - Snapshot Overview">
  <p:cSld name="BLANK_1">
    <p:spTree>
      <p:nvGrpSpPr>
        <p:cNvPr id="1" name="Shape 43"/>
        <p:cNvGrpSpPr/>
        <p:nvPr/>
      </p:nvGrpSpPr>
      <p:grpSpPr>
        <a:xfrm>
          <a:off x="0" y="0"/>
          <a:ext cx="0" cy="0"/>
          <a:chOff x="0" y="0"/>
          <a:chExt cx="0" cy="0"/>
        </a:xfrm>
      </p:grpSpPr>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5" name="Google Shape;45;p9"/>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46" name="Google Shape;46;p9"/>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Slide2">
  <p:cSld name="BLANK_1_1_1">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11"/>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54" name="Google Shape;54;p11"/>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ition Slide3">
  <p:cSld name="BLANK_1_1_1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58" name="Google Shape;58;p12"/>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385775"/>
            <a:ext cx="9144000" cy="4757700"/>
          </a:xfrm>
          <a:prstGeom prst="rect">
            <a:avLst/>
          </a:prstGeom>
          <a:solidFill>
            <a:srgbClr val="F3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ctrTitle"/>
          </p:nvPr>
        </p:nvSpPr>
        <p:spPr>
          <a:xfrm>
            <a:off x="200805" y="483324"/>
            <a:ext cx="6858000" cy="497080"/>
          </a:xfrm>
          <a:prstGeom prst="rect">
            <a:avLst/>
          </a:prstGeom>
        </p:spPr>
        <p:txBody>
          <a:bodyPr spcFirstLastPara="1" wrap="square" lIns="91425" tIns="91425" rIns="91425" bIns="91425" anchor="b" anchorCtr="0">
            <a:noAutofit/>
          </a:bodyPr>
          <a:lstStyle/>
          <a:p>
            <a:pPr lvl="0"/>
            <a:r>
              <a:rPr lang="en-US" dirty="0">
                <a:solidFill>
                  <a:srgbClr val="FF5000"/>
                </a:solidFill>
                <a:latin typeface="Open Sans" charset="0"/>
                <a:ea typeface="Open Sans" charset="0"/>
                <a:cs typeface="Open Sans" charset="0"/>
              </a:rPr>
              <a:t>B2C REVENUE ROADMAP</a:t>
            </a:r>
            <a:endParaRPr dirty="0">
              <a:solidFill>
                <a:srgbClr val="FF5000"/>
              </a:solidFill>
              <a:latin typeface="Open Sans" charset="0"/>
              <a:ea typeface="Open Sans" charset="0"/>
              <a:cs typeface="Open Sans" charset="0"/>
            </a:endParaRPr>
          </a:p>
        </p:txBody>
      </p:sp>
      <p:sp>
        <p:nvSpPr>
          <p:cNvPr id="128" name="Google Shape;128;p28"/>
          <p:cNvSpPr txBox="1">
            <a:spLocks noGrp="1"/>
          </p:cNvSpPr>
          <p:nvPr>
            <p:ph type="subTitle" idx="1"/>
          </p:nvPr>
        </p:nvSpPr>
        <p:spPr>
          <a:xfrm>
            <a:off x="3298525" y="426418"/>
            <a:ext cx="5830513" cy="405714"/>
          </a:xfrm>
          <a:prstGeom prst="rect">
            <a:avLst/>
          </a:prstGeom>
        </p:spPr>
        <p:txBody>
          <a:bodyPr spcFirstLastPara="1" wrap="square" lIns="91425" tIns="91425" rIns="91425" bIns="91425" anchor="t" anchorCtr="0">
            <a:noAutofit/>
          </a:bodyPr>
          <a:lstStyle/>
          <a:p>
            <a:pPr>
              <a:lnSpc>
                <a:spcPct val="100000"/>
              </a:lnSpc>
            </a:pPr>
            <a:r>
              <a:rPr lang="en-US" sz="1200" dirty="0">
                <a:latin typeface="Open Sans" charset="0"/>
                <a:ea typeface="Open Sans" charset="0"/>
                <a:cs typeface="Open Sans" charset="0"/>
              </a:rPr>
              <a:t>Insert intro text here.</a:t>
            </a:r>
          </a:p>
        </p:txBody>
      </p:sp>
      <p:sp>
        <p:nvSpPr>
          <p:cNvPr id="64" name="Shape 66"/>
          <p:cNvSpPr txBox="1"/>
          <p:nvPr/>
        </p:nvSpPr>
        <p:spPr>
          <a:xfrm>
            <a:off x="2357725" y="2945102"/>
            <a:ext cx="742200" cy="10722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SITE:</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LP:</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p:txBody>
      </p:sp>
      <p:sp>
        <p:nvSpPr>
          <p:cNvPr id="65" name="Shape 68"/>
          <p:cNvSpPr txBox="1"/>
          <p:nvPr/>
        </p:nvSpPr>
        <p:spPr>
          <a:xfrm>
            <a:off x="4162400" y="2084902"/>
            <a:ext cx="6684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Open Sans" charset="0"/>
                <a:ea typeface="Open Sans" charset="0"/>
                <a:cs typeface="Open Sans" charset="0"/>
                <a:sym typeface="Montserrat Light"/>
              </a:rPr>
              <a:t>FANS</a:t>
            </a:r>
            <a:endParaRPr sz="1000">
              <a:solidFill>
                <a:srgbClr val="FFFFFF"/>
              </a:solidFill>
              <a:latin typeface="Open Sans" charset="0"/>
              <a:ea typeface="Open Sans" charset="0"/>
              <a:cs typeface="Open Sans" charset="0"/>
              <a:sym typeface="Montserrat Light"/>
            </a:endParaRPr>
          </a:p>
        </p:txBody>
      </p:sp>
      <p:sp>
        <p:nvSpPr>
          <p:cNvPr id="66" name="Shape 69"/>
          <p:cNvSpPr txBox="1"/>
          <p:nvPr/>
        </p:nvSpPr>
        <p:spPr>
          <a:xfrm>
            <a:off x="3153350" y="2084902"/>
            <a:ext cx="8013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Open Sans" charset="0"/>
                <a:ea typeface="Open Sans" charset="0"/>
                <a:cs typeface="Open Sans" charset="0"/>
                <a:sym typeface="Montserrat Light"/>
              </a:rPr>
              <a:t>VISITORS</a:t>
            </a:r>
            <a:endParaRPr sz="1000">
              <a:solidFill>
                <a:srgbClr val="FFFFFF"/>
              </a:solidFill>
              <a:latin typeface="Open Sans" charset="0"/>
              <a:ea typeface="Open Sans" charset="0"/>
              <a:cs typeface="Open Sans" charset="0"/>
              <a:sym typeface="Montserrat Light"/>
            </a:endParaRPr>
          </a:p>
        </p:txBody>
      </p:sp>
      <p:sp>
        <p:nvSpPr>
          <p:cNvPr id="67" name="Shape 70"/>
          <p:cNvSpPr txBox="1"/>
          <p:nvPr/>
        </p:nvSpPr>
        <p:spPr>
          <a:xfrm>
            <a:off x="3153350" y="2438377"/>
            <a:ext cx="742200" cy="24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5000"/>
                </a:solidFill>
                <a:latin typeface="Open Sans" charset="0"/>
                <a:ea typeface="Open Sans" charset="0"/>
                <a:cs typeface="Open Sans" charset="0"/>
              </a:rPr>
              <a:t>____</a:t>
            </a:r>
            <a:endParaRPr sz="1100">
              <a:solidFill>
                <a:srgbClr val="FF5000"/>
              </a:solidFill>
              <a:latin typeface="Open Sans" charset="0"/>
              <a:ea typeface="Open Sans" charset="0"/>
              <a:cs typeface="Open Sans" charset="0"/>
            </a:endParaRPr>
          </a:p>
        </p:txBody>
      </p:sp>
      <p:sp>
        <p:nvSpPr>
          <p:cNvPr id="68" name="Shape 71"/>
          <p:cNvSpPr txBox="1"/>
          <p:nvPr/>
        </p:nvSpPr>
        <p:spPr>
          <a:xfrm>
            <a:off x="1688888" y="2084902"/>
            <a:ext cx="11976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3F3F3"/>
                </a:solidFill>
                <a:latin typeface="Open Sans" charset="0"/>
                <a:ea typeface="Open Sans" charset="0"/>
                <a:cs typeface="Open Sans" charset="0"/>
                <a:sym typeface="Montserrat Light"/>
              </a:rPr>
              <a:t>IMPRESSIONS</a:t>
            </a:r>
            <a:endParaRPr sz="1000">
              <a:solidFill>
                <a:srgbClr val="F3F3F3"/>
              </a:solidFill>
              <a:latin typeface="Open Sans" charset="0"/>
              <a:ea typeface="Open Sans" charset="0"/>
              <a:cs typeface="Open Sans" charset="0"/>
              <a:sym typeface="Montserrat Light"/>
            </a:endParaRPr>
          </a:p>
        </p:txBody>
      </p:sp>
      <p:sp>
        <p:nvSpPr>
          <p:cNvPr id="69" name="Shape 72"/>
          <p:cNvSpPr txBox="1"/>
          <p:nvPr/>
        </p:nvSpPr>
        <p:spPr>
          <a:xfrm>
            <a:off x="568250" y="2084902"/>
            <a:ext cx="8538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Open Sans" charset="0"/>
                <a:ea typeface="Open Sans" charset="0"/>
                <a:cs typeface="Open Sans" charset="0"/>
                <a:sym typeface="Montserrat Light"/>
              </a:rPr>
              <a:t>INDUSTRY</a:t>
            </a:r>
            <a:endParaRPr sz="1000">
              <a:solidFill>
                <a:srgbClr val="FFFFFF"/>
              </a:solidFill>
              <a:latin typeface="Open Sans" charset="0"/>
              <a:ea typeface="Open Sans" charset="0"/>
              <a:cs typeface="Open Sans" charset="0"/>
              <a:sym typeface="Montserrat Light"/>
            </a:endParaRPr>
          </a:p>
        </p:txBody>
      </p:sp>
      <p:sp>
        <p:nvSpPr>
          <p:cNvPr id="70" name="Shape 73"/>
          <p:cNvSpPr txBox="1"/>
          <p:nvPr/>
        </p:nvSpPr>
        <p:spPr>
          <a:xfrm>
            <a:off x="5265500" y="2084902"/>
            <a:ext cx="12555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Open Sans" charset="0"/>
                <a:ea typeface="Open Sans" charset="0"/>
                <a:cs typeface="Open Sans" charset="0"/>
                <a:sym typeface="Montserrat Light"/>
              </a:rPr>
              <a:t>CUSTOMERS</a:t>
            </a:r>
            <a:endParaRPr sz="1000">
              <a:solidFill>
                <a:srgbClr val="FFFFFF"/>
              </a:solidFill>
              <a:latin typeface="Open Sans" charset="0"/>
              <a:ea typeface="Open Sans" charset="0"/>
              <a:cs typeface="Open Sans" charset="0"/>
              <a:sym typeface="Montserrat Light"/>
            </a:endParaRPr>
          </a:p>
        </p:txBody>
      </p:sp>
      <p:sp>
        <p:nvSpPr>
          <p:cNvPr id="71" name="Shape 74"/>
          <p:cNvSpPr txBox="1"/>
          <p:nvPr/>
        </p:nvSpPr>
        <p:spPr>
          <a:xfrm>
            <a:off x="6814475" y="2084890"/>
            <a:ext cx="12555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Open Sans" charset="0"/>
                <a:ea typeface="Open Sans" charset="0"/>
                <a:cs typeface="Open Sans" charset="0"/>
                <a:sym typeface="Montserrat Light"/>
              </a:rPr>
              <a:t>REPEAT</a:t>
            </a:r>
            <a:endParaRPr sz="1000">
              <a:solidFill>
                <a:srgbClr val="FFFFFF"/>
              </a:solidFill>
              <a:latin typeface="Open Sans" charset="0"/>
              <a:ea typeface="Open Sans" charset="0"/>
              <a:cs typeface="Open Sans" charset="0"/>
              <a:sym typeface="Montserrat Light"/>
            </a:endParaRPr>
          </a:p>
        </p:txBody>
      </p:sp>
      <p:cxnSp>
        <p:nvCxnSpPr>
          <p:cNvPr id="72" name="Shape 75"/>
          <p:cNvCxnSpPr/>
          <p:nvPr/>
        </p:nvCxnSpPr>
        <p:spPr>
          <a:xfrm>
            <a:off x="1422050" y="2243602"/>
            <a:ext cx="266700" cy="0"/>
          </a:xfrm>
          <a:prstGeom prst="straightConnector1">
            <a:avLst/>
          </a:prstGeom>
          <a:noFill/>
          <a:ln w="9525" cap="flat" cmpd="sng">
            <a:solidFill>
              <a:schemeClr val="dk2"/>
            </a:solidFill>
            <a:prstDash val="solid"/>
            <a:round/>
            <a:headEnd type="none" w="med" len="med"/>
            <a:tailEnd type="triangle" w="med" len="med"/>
          </a:ln>
        </p:spPr>
      </p:cxnSp>
      <p:cxnSp>
        <p:nvCxnSpPr>
          <p:cNvPr id="73" name="Shape 76"/>
          <p:cNvCxnSpPr/>
          <p:nvPr/>
        </p:nvCxnSpPr>
        <p:spPr>
          <a:xfrm>
            <a:off x="2886488" y="2243602"/>
            <a:ext cx="267000" cy="0"/>
          </a:xfrm>
          <a:prstGeom prst="straightConnector1">
            <a:avLst/>
          </a:prstGeom>
          <a:noFill/>
          <a:ln w="9525" cap="flat" cmpd="sng">
            <a:solidFill>
              <a:schemeClr val="dk2"/>
            </a:solidFill>
            <a:prstDash val="solid"/>
            <a:round/>
            <a:headEnd type="none" w="med" len="med"/>
            <a:tailEnd type="triangle" w="med" len="med"/>
          </a:ln>
        </p:spPr>
      </p:cxnSp>
      <p:cxnSp>
        <p:nvCxnSpPr>
          <p:cNvPr id="74" name="Shape 77"/>
          <p:cNvCxnSpPr/>
          <p:nvPr/>
        </p:nvCxnSpPr>
        <p:spPr>
          <a:xfrm>
            <a:off x="3954650" y="2243602"/>
            <a:ext cx="207900" cy="0"/>
          </a:xfrm>
          <a:prstGeom prst="straightConnector1">
            <a:avLst/>
          </a:prstGeom>
          <a:noFill/>
          <a:ln w="9525" cap="flat" cmpd="sng">
            <a:solidFill>
              <a:schemeClr val="dk2"/>
            </a:solidFill>
            <a:prstDash val="solid"/>
            <a:round/>
            <a:headEnd type="none" w="med" len="med"/>
            <a:tailEnd type="triangle" w="med" len="med"/>
          </a:ln>
        </p:spPr>
      </p:cxnSp>
      <p:cxnSp>
        <p:nvCxnSpPr>
          <p:cNvPr id="75" name="Shape 78"/>
          <p:cNvCxnSpPr/>
          <p:nvPr/>
        </p:nvCxnSpPr>
        <p:spPr>
          <a:xfrm>
            <a:off x="4830800" y="2243602"/>
            <a:ext cx="434700" cy="0"/>
          </a:xfrm>
          <a:prstGeom prst="straightConnector1">
            <a:avLst/>
          </a:prstGeom>
          <a:noFill/>
          <a:ln w="9525" cap="flat" cmpd="sng">
            <a:solidFill>
              <a:schemeClr val="dk2"/>
            </a:solidFill>
            <a:prstDash val="solid"/>
            <a:round/>
            <a:headEnd type="none" w="med" len="med"/>
            <a:tailEnd type="triangle" w="med" len="med"/>
          </a:ln>
        </p:spPr>
      </p:cxnSp>
      <p:cxnSp>
        <p:nvCxnSpPr>
          <p:cNvPr id="76" name="Shape 79"/>
          <p:cNvCxnSpPr/>
          <p:nvPr/>
        </p:nvCxnSpPr>
        <p:spPr>
          <a:xfrm>
            <a:off x="6521000" y="2243602"/>
            <a:ext cx="293400" cy="0"/>
          </a:xfrm>
          <a:prstGeom prst="straightConnector1">
            <a:avLst/>
          </a:prstGeom>
          <a:noFill/>
          <a:ln w="9525" cap="flat" cmpd="sng">
            <a:solidFill>
              <a:schemeClr val="dk2"/>
            </a:solidFill>
            <a:prstDash val="solid"/>
            <a:round/>
            <a:headEnd type="none" w="med" len="med"/>
            <a:tailEnd type="triangle" w="med" len="med"/>
          </a:ln>
        </p:spPr>
      </p:cxnSp>
      <p:sp>
        <p:nvSpPr>
          <p:cNvPr id="77" name="Shape 80"/>
          <p:cNvSpPr txBox="1"/>
          <p:nvPr/>
        </p:nvSpPr>
        <p:spPr>
          <a:xfrm>
            <a:off x="1804975" y="1876102"/>
            <a:ext cx="9699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5000"/>
                </a:solidFill>
                <a:latin typeface="Open Sans" charset="0"/>
                <a:ea typeface="Open Sans" charset="0"/>
                <a:cs typeface="Open Sans" charset="0"/>
                <a:sym typeface="Montserrat"/>
              </a:rPr>
              <a:t>GENERATE</a:t>
            </a:r>
            <a:endParaRPr sz="1000">
              <a:solidFill>
                <a:srgbClr val="FF5000"/>
              </a:solidFill>
              <a:latin typeface="Open Sans" charset="0"/>
              <a:ea typeface="Open Sans" charset="0"/>
              <a:cs typeface="Open Sans" charset="0"/>
              <a:sym typeface="Montserrat"/>
            </a:endParaRPr>
          </a:p>
        </p:txBody>
      </p:sp>
      <p:sp>
        <p:nvSpPr>
          <p:cNvPr id="78" name="Shape 81"/>
          <p:cNvSpPr txBox="1"/>
          <p:nvPr/>
        </p:nvSpPr>
        <p:spPr>
          <a:xfrm>
            <a:off x="3042875" y="1876102"/>
            <a:ext cx="9699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5000"/>
                </a:solidFill>
                <a:latin typeface="Open Sans" charset="0"/>
                <a:ea typeface="Open Sans" charset="0"/>
                <a:cs typeface="Open Sans" charset="0"/>
                <a:sym typeface="Montserrat"/>
              </a:rPr>
              <a:t>PREPARE</a:t>
            </a:r>
            <a:endParaRPr sz="1000">
              <a:solidFill>
                <a:srgbClr val="FF5000"/>
              </a:solidFill>
              <a:latin typeface="Open Sans" charset="0"/>
              <a:ea typeface="Open Sans" charset="0"/>
              <a:cs typeface="Open Sans" charset="0"/>
              <a:sym typeface="Montserrat"/>
            </a:endParaRPr>
          </a:p>
        </p:txBody>
      </p:sp>
      <p:sp>
        <p:nvSpPr>
          <p:cNvPr id="79" name="Shape 82"/>
          <p:cNvSpPr txBox="1"/>
          <p:nvPr/>
        </p:nvSpPr>
        <p:spPr>
          <a:xfrm>
            <a:off x="4002125" y="1876102"/>
            <a:ext cx="9699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5000"/>
                </a:solidFill>
                <a:latin typeface="Open Sans" charset="0"/>
                <a:ea typeface="Open Sans" charset="0"/>
                <a:cs typeface="Open Sans" charset="0"/>
                <a:sym typeface="Montserrat"/>
              </a:rPr>
              <a:t>QUALIFY</a:t>
            </a:r>
            <a:endParaRPr sz="1000">
              <a:solidFill>
                <a:srgbClr val="FF5000"/>
              </a:solidFill>
              <a:latin typeface="Open Sans" charset="0"/>
              <a:ea typeface="Open Sans" charset="0"/>
              <a:cs typeface="Open Sans" charset="0"/>
              <a:sym typeface="Montserrat"/>
            </a:endParaRPr>
          </a:p>
        </p:txBody>
      </p:sp>
      <p:sp>
        <p:nvSpPr>
          <p:cNvPr id="80" name="Shape 83"/>
          <p:cNvSpPr txBox="1"/>
          <p:nvPr/>
        </p:nvSpPr>
        <p:spPr>
          <a:xfrm>
            <a:off x="5389600" y="1876090"/>
            <a:ext cx="9699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5000"/>
                </a:solidFill>
                <a:latin typeface="Open Sans" charset="0"/>
                <a:ea typeface="Open Sans" charset="0"/>
                <a:cs typeface="Open Sans" charset="0"/>
                <a:sym typeface="Montserrat"/>
              </a:rPr>
              <a:t>SELL</a:t>
            </a:r>
            <a:endParaRPr sz="1000">
              <a:solidFill>
                <a:srgbClr val="FF5000"/>
              </a:solidFill>
              <a:latin typeface="Open Sans" charset="0"/>
              <a:ea typeface="Open Sans" charset="0"/>
              <a:cs typeface="Open Sans" charset="0"/>
              <a:sym typeface="Montserrat"/>
            </a:endParaRPr>
          </a:p>
        </p:txBody>
      </p:sp>
      <p:sp>
        <p:nvSpPr>
          <p:cNvPr id="81" name="Shape 84"/>
          <p:cNvSpPr txBox="1"/>
          <p:nvPr/>
        </p:nvSpPr>
        <p:spPr>
          <a:xfrm>
            <a:off x="6957350" y="1876090"/>
            <a:ext cx="9699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5000"/>
                </a:solidFill>
                <a:latin typeface="Open Sans" charset="0"/>
                <a:ea typeface="Open Sans" charset="0"/>
                <a:cs typeface="Open Sans" charset="0"/>
                <a:sym typeface="Montserrat"/>
              </a:rPr>
              <a:t>LOYALTY</a:t>
            </a:r>
            <a:endParaRPr sz="1000">
              <a:solidFill>
                <a:srgbClr val="FF5000"/>
              </a:solidFill>
              <a:latin typeface="Open Sans" charset="0"/>
              <a:ea typeface="Open Sans" charset="0"/>
              <a:cs typeface="Open Sans" charset="0"/>
              <a:sym typeface="Montserrat"/>
            </a:endParaRPr>
          </a:p>
        </p:txBody>
      </p:sp>
      <p:sp>
        <p:nvSpPr>
          <p:cNvPr id="82" name="Shape 85"/>
          <p:cNvSpPr txBox="1"/>
          <p:nvPr/>
        </p:nvSpPr>
        <p:spPr>
          <a:xfrm>
            <a:off x="821050" y="2945102"/>
            <a:ext cx="742200" cy="10722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MEDIA:</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br>
              <a:rPr lang="en" sz="800">
                <a:solidFill>
                  <a:srgbClr val="FFFFFF"/>
                </a:solidFill>
                <a:latin typeface="Open Sans" charset="0"/>
                <a:ea typeface="Open Sans" charset="0"/>
                <a:cs typeface="Open Sans" charset="0"/>
                <a:sym typeface="Montserrat Light"/>
              </a:rPr>
            </a:b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p:txBody>
      </p:sp>
      <p:sp>
        <p:nvSpPr>
          <p:cNvPr id="83" name="Shape 86"/>
          <p:cNvSpPr txBox="1"/>
          <p:nvPr/>
        </p:nvSpPr>
        <p:spPr>
          <a:xfrm>
            <a:off x="4582900" y="2945102"/>
            <a:ext cx="969900" cy="2850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latin typeface="Open Sans" charset="0"/>
                <a:ea typeface="Open Sans" charset="0"/>
                <a:cs typeface="Open Sans" charset="0"/>
                <a:sym typeface="Montserrat Light"/>
              </a:rPr>
              <a:t>COMMUNITY</a:t>
            </a:r>
            <a:endParaRPr sz="800">
              <a:solidFill>
                <a:srgbClr val="FFFFFF"/>
              </a:solidFill>
              <a:latin typeface="Open Sans" charset="0"/>
              <a:ea typeface="Open Sans" charset="0"/>
              <a:cs typeface="Open Sans" charset="0"/>
              <a:sym typeface="Montserrat Light"/>
            </a:endParaRPr>
          </a:p>
        </p:txBody>
      </p:sp>
      <p:sp>
        <p:nvSpPr>
          <p:cNvPr id="84" name="Shape 87"/>
          <p:cNvSpPr txBox="1"/>
          <p:nvPr/>
        </p:nvSpPr>
        <p:spPr>
          <a:xfrm>
            <a:off x="6404900" y="2945090"/>
            <a:ext cx="1110600" cy="2850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latin typeface="Open Sans" charset="0"/>
                <a:ea typeface="Open Sans" charset="0"/>
                <a:cs typeface="Open Sans" charset="0"/>
                <a:sym typeface="Montserrat Light"/>
              </a:rPr>
              <a:t>RETENTION PROGRAM</a:t>
            </a:r>
            <a:endParaRPr sz="800">
              <a:solidFill>
                <a:srgbClr val="FFFFFF"/>
              </a:solidFill>
              <a:latin typeface="Open Sans" charset="0"/>
              <a:ea typeface="Open Sans" charset="0"/>
              <a:cs typeface="Open Sans" charset="0"/>
              <a:sym typeface="Montserrat Light"/>
            </a:endParaRPr>
          </a:p>
        </p:txBody>
      </p:sp>
      <p:cxnSp>
        <p:nvCxnSpPr>
          <p:cNvPr id="85" name="Shape 88"/>
          <p:cNvCxnSpPr/>
          <p:nvPr/>
        </p:nvCxnSpPr>
        <p:spPr>
          <a:xfrm rot="-5400000">
            <a:off x="1013350" y="2424902"/>
            <a:ext cx="699000" cy="3414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86" name="Shape 89"/>
          <p:cNvCxnSpPr/>
          <p:nvPr/>
        </p:nvCxnSpPr>
        <p:spPr>
          <a:xfrm rot="-5400000">
            <a:off x="2501925" y="2446802"/>
            <a:ext cx="692100" cy="297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87" name="Shape 90"/>
          <p:cNvCxnSpPr/>
          <p:nvPr/>
        </p:nvCxnSpPr>
        <p:spPr>
          <a:xfrm rot="5400000" flipH="1">
            <a:off x="4715500" y="2592752"/>
            <a:ext cx="692100" cy="12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88" name="Shape 91"/>
          <p:cNvCxnSpPr/>
          <p:nvPr/>
        </p:nvCxnSpPr>
        <p:spPr>
          <a:xfrm rot="5400000" flipH="1">
            <a:off x="6452150" y="2437040"/>
            <a:ext cx="699000" cy="3171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89" name="Shape 92"/>
          <p:cNvSpPr/>
          <p:nvPr/>
        </p:nvSpPr>
        <p:spPr>
          <a:xfrm>
            <a:off x="856175" y="1111790"/>
            <a:ext cx="1655400" cy="31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chemeClr val="dk1"/>
                </a:solidFill>
                <a:latin typeface="Open Sans" charset="0"/>
                <a:ea typeface="Open Sans" charset="0"/>
                <a:cs typeface="Open Sans" charset="0"/>
                <a:sym typeface="Montserrat Light"/>
              </a:rPr>
              <a:t>Need more? Focus on conversion rate optimization.</a:t>
            </a:r>
            <a:endParaRPr>
              <a:latin typeface="Open Sans" charset="0"/>
              <a:ea typeface="Open Sans" charset="0"/>
              <a:cs typeface="Open Sans" charset="0"/>
              <a:sym typeface="Montserrat Light"/>
            </a:endParaRPr>
          </a:p>
        </p:txBody>
      </p:sp>
      <p:sp>
        <p:nvSpPr>
          <p:cNvPr id="90" name="Shape 93"/>
          <p:cNvSpPr/>
          <p:nvPr/>
        </p:nvSpPr>
        <p:spPr>
          <a:xfrm>
            <a:off x="2774863" y="1103777"/>
            <a:ext cx="1255500" cy="31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chemeClr val="dk1"/>
                </a:solidFill>
                <a:latin typeface="Open Sans" charset="0"/>
                <a:ea typeface="Open Sans" charset="0"/>
                <a:cs typeface="Open Sans" charset="0"/>
                <a:sym typeface="Montserrat Light"/>
              </a:rPr>
              <a:t>Want better? Work on lead qualification.</a:t>
            </a:r>
            <a:endParaRPr sz="800">
              <a:solidFill>
                <a:schemeClr val="dk1"/>
              </a:solidFill>
              <a:latin typeface="Open Sans" charset="0"/>
              <a:ea typeface="Open Sans" charset="0"/>
              <a:cs typeface="Open Sans" charset="0"/>
              <a:sym typeface="Montserrat Light"/>
            </a:endParaRPr>
          </a:p>
        </p:txBody>
      </p:sp>
      <p:sp>
        <p:nvSpPr>
          <p:cNvPr id="91" name="Shape 94"/>
          <p:cNvSpPr/>
          <p:nvPr/>
        </p:nvSpPr>
        <p:spPr>
          <a:xfrm>
            <a:off x="4657125" y="1080015"/>
            <a:ext cx="1329900" cy="31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chemeClr val="dk1"/>
                </a:solidFill>
                <a:latin typeface="Open Sans" charset="0"/>
                <a:ea typeface="Open Sans" charset="0"/>
                <a:cs typeface="Open Sans" charset="0"/>
                <a:sym typeface="Montserrat Light"/>
              </a:rPr>
              <a:t>Too low? Uncover the underlying problems.</a:t>
            </a:r>
            <a:endParaRPr sz="800">
              <a:solidFill>
                <a:schemeClr val="dk1"/>
              </a:solidFill>
              <a:latin typeface="Open Sans" charset="0"/>
              <a:ea typeface="Open Sans" charset="0"/>
              <a:cs typeface="Open Sans" charset="0"/>
              <a:sym typeface="Montserrat Light"/>
            </a:endParaRPr>
          </a:p>
        </p:txBody>
      </p:sp>
      <p:sp>
        <p:nvSpPr>
          <p:cNvPr id="92" name="Shape 95"/>
          <p:cNvSpPr/>
          <p:nvPr/>
        </p:nvSpPr>
        <p:spPr>
          <a:xfrm>
            <a:off x="6687525" y="1111802"/>
            <a:ext cx="1655400" cy="31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chemeClr val="dk1"/>
                </a:solidFill>
                <a:latin typeface="Open Sans" charset="0"/>
                <a:ea typeface="Open Sans" charset="0"/>
                <a:cs typeface="Open Sans" charset="0"/>
                <a:sym typeface="Montserrat Light"/>
              </a:rPr>
              <a:t>Push higher? Show them what they'll miss without you.</a:t>
            </a:r>
            <a:endParaRPr sz="800">
              <a:solidFill>
                <a:schemeClr val="dk1"/>
              </a:solidFill>
              <a:latin typeface="Open Sans" charset="0"/>
              <a:ea typeface="Open Sans" charset="0"/>
              <a:cs typeface="Open Sans" charset="0"/>
              <a:sym typeface="Montserrat Light"/>
            </a:endParaRPr>
          </a:p>
        </p:txBody>
      </p:sp>
      <p:cxnSp>
        <p:nvCxnSpPr>
          <p:cNvPr id="93" name="Shape 96"/>
          <p:cNvCxnSpPr/>
          <p:nvPr/>
        </p:nvCxnSpPr>
        <p:spPr>
          <a:xfrm rot="10800000" flipH="1">
            <a:off x="4768475" y="1397390"/>
            <a:ext cx="553500" cy="326700"/>
          </a:xfrm>
          <a:prstGeom prst="bentConnector4">
            <a:avLst>
              <a:gd name="adj1" fmla="val -43022"/>
              <a:gd name="adj2" fmla="val 76328"/>
            </a:avLst>
          </a:prstGeom>
          <a:noFill/>
          <a:ln w="9525" cap="flat" cmpd="sng">
            <a:solidFill>
              <a:schemeClr val="dk2"/>
            </a:solidFill>
            <a:prstDash val="solid"/>
            <a:round/>
            <a:headEnd type="none" w="med" len="med"/>
            <a:tailEnd type="none" w="med" len="med"/>
          </a:ln>
        </p:spPr>
      </p:cxnSp>
      <p:cxnSp>
        <p:nvCxnSpPr>
          <p:cNvPr id="94" name="Shape 98"/>
          <p:cNvCxnSpPr/>
          <p:nvPr/>
        </p:nvCxnSpPr>
        <p:spPr>
          <a:xfrm rot="10800000" flipH="1">
            <a:off x="3861450" y="1262390"/>
            <a:ext cx="168900" cy="461700"/>
          </a:xfrm>
          <a:prstGeom prst="bentConnector5">
            <a:avLst>
              <a:gd name="adj1" fmla="val -140986"/>
              <a:gd name="adj2" fmla="val 51436"/>
              <a:gd name="adj3" fmla="val 240993"/>
            </a:avLst>
          </a:prstGeom>
          <a:noFill/>
          <a:ln w="9525" cap="flat" cmpd="sng">
            <a:solidFill>
              <a:schemeClr val="dk2"/>
            </a:solidFill>
            <a:prstDash val="solid"/>
            <a:round/>
            <a:headEnd type="none" w="med" len="med"/>
            <a:tailEnd type="none" w="med" len="med"/>
          </a:ln>
        </p:spPr>
      </p:cxnSp>
      <p:cxnSp>
        <p:nvCxnSpPr>
          <p:cNvPr id="95" name="Shape 100"/>
          <p:cNvCxnSpPr/>
          <p:nvPr/>
        </p:nvCxnSpPr>
        <p:spPr>
          <a:xfrm rot="10800000">
            <a:off x="1683950" y="1429190"/>
            <a:ext cx="1164000" cy="294900"/>
          </a:xfrm>
          <a:prstGeom prst="bentConnector2">
            <a:avLst/>
          </a:prstGeom>
          <a:noFill/>
          <a:ln w="9525" cap="flat" cmpd="sng">
            <a:solidFill>
              <a:schemeClr val="dk2"/>
            </a:solidFill>
            <a:prstDash val="solid"/>
            <a:round/>
            <a:headEnd type="none" w="med" len="med"/>
            <a:tailEnd type="none" w="med" len="med"/>
          </a:ln>
        </p:spPr>
      </p:cxnSp>
      <p:cxnSp>
        <p:nvCxnSpPr>
          <p:cNvPr id="96" name="Shape 102"/>
          <p:cNvCxnSpPr/>
          <p:nvPr/>
        </p:nvCxnSpPr>
        <p:spPr>
          <a:xfrm rot="10800000" flipH="1">
            <a:off x="6830463" y="1429177"/>
            <a:ext cx="684900" cy="294900"/>
          </a:xfrm>
          <a:prstGeom prst="bentConnector2">
            <a:avLst/>
          </a:prstGeom>
          <a:noFill/>
          <a:ln w="9525" cap="flat" cmpd="sng">
            <a:solidFill>
              <a:schemeClr val="dk2"/>
            </a:solidFill>
            <a:prstDash val="solid"/>
            <a:round/>
            <a:headEnd type="none" w="med" len="med"/>
            <a:tailEnd type="none" w="med" len="med"/>
          </a:ln>
        </p:spPr>
      </p:cxnSp>
      <p:sp>
        <p:nvSpPr>
          <p:cNvPr id="97" name="Shape 101"/>
          <p:cNvSpPr/>
          <p:nvPr/>
        </p:nvSpPr>
        <p:spPr>
          <a:xfrm>
            <a:off x="2847950" y="1552040"/>
            <a:ext cx="344100" cy="344100"/>
          </a:xfrm>
          <a:prstGeom prst="ellipse">
            <a:avLst/>
          </a:prstGeom>
          <a:solidFill>
            <a:srgbClr val="FF5000"/>
          </a:solidFill>
          <a:ln w="9525" cap="flat" cmpd="sng">
            <a:solidFill>
              <a:srgbClr val="FF5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600">
              <a:latin typeface="Open Sans" charset="0"/>
              <a:ea typeface="Open Sans" charset="0"/>
              <a:cs typeface="Open Sans" charset="0"/>
              <a:sym typeface="Montserrat"/>
            </a:endParaRPr>
          </a:p>
        </p:txBody>
      </p:sp>
      <p:sp>
        <p:nvSpPr>
          <p:cNvPr id="98" name="Shape 99"/>
          <p:cNvSpPr/>
          <p:nvPr/>
        </p:nvSpPr>
        <p:spPr>
          <a:xfrm>
            <a:off x="3861450" y="1552040"/>
            <a:ext cx="344100" cy="344100"/>
          </a:xfrm>
          <a:prstGeom prst="ellipse">
            <a:avLst/>
          </a:prstGeom>
          <a:solidFill>
            <a:srgbClr val="FF5000"/>
          </a:solidFill>
          <a:ln w="9525" cap="flat" cmpd="sng">
            <a:solidFill>
              <a:srgbClr val="FF5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600">
              <a:latin typeface="Open Sans" charset="0"/>
              <a:ea typeface="Open Sans" charset="0"/>
              <a:cs typeface="Open Sans" charset="0"/>
              <a:sym typeface="Montserrat"/>
            </a:endParaRPr>
          </a:p>
        </p:txBody>
      </p:sp>
      <p:sp>
        <p:nvSpPr>
          <p:cNvPr id="99" name="Shape 97"/>
          <p:cNvSpPr/>
          <p:nvPr/>
        </p:nvSpPr>
        <p:spPr>
          <a:xfrm>
            <a:off x="4768475" y="1552040"/>
            <a:ext cx="344100" cy="344100"/>
          </a:xfrm>
          <a:prstGeom prst="ellipse">
            <a:avLst/>
          </a:prstGeom>
          <a:solidFill>
            <a:srgbClr val="FF5000"/>
          </a:solidFill>
          <a:ln w="9525" cap="flat" cmpd="sng">
            <a:solidFill>
              <a:srgbClr val="FF5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600">
              <a:latin typeface="Open Sans" charset="0"/>
              <a:ea typeface="Open Sans" charset="0"/>
              <a:cs typeface="Open Sans" charset="0"/>
              <a:sym typeface="Montserrat"/>
            </a:endParaRPr>
          </a:p>
        </p:txBody>
      </p:sp>
      <p:sp>
        <p:nvSpPr>
          <p:cNvPr id="100" name="Shape 103"/>
          <p:cNvSpPr/>
          <p:nvPr/>
        </p:nvSpPr>
        <p:spPr>
          <a:xfrm>
            <a:off x="6486363" y="1552027"/>
            <a:ext cx="344100" cy="344100"/>
          </a:xfrm>
          <a:prstGeom prst="ellipse">
            <a:avLst/>
          </a:prstGeom>
          <a:solidFill>
            <a:srgbClr val="FF5000"/>
          </a:solidFill>
          <a:ln w="9525" cap="flat" cmpd="sng">
            <a:solidFill>
              <a:srgbClr val="FF5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600">
              <a:latin typeface="Open Sans" charset="0"/>
              <a:ea typeface="Open Sans" charset="0"/>
              <a:cs typeface="Open Sans" charset="0"/>
              <a:sym typeface="Montserrat"/>
            </a:endParaRPr>
          </a:p>
        </p:txBody>
      </p:sp>
      <p:sp>
        <p:nvSpPr>
          <p:cNvPr id="101" name="Shape 104"/>
          <p:cNvSpPr txBox="1"/>
          <p:nvPr/>
        </p:nvSpPr>
        <p:spPr>
          <a:xfrm>
            <a:off x="2954425" y="1599602"/>
            <a:ext cx="344100" cy="2490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sz="800">
                <a:solidFill>
                  <a:srgbClr val="FFFFFF"/>
                </a:solidFill>
                <a:latin typeface="Open Sans" charset="0"/>
                <a:ea typeface="Open Sans" charset="0"/>
                <a:cs typeface="Open Sans" charset="0"/>
              </a:rPr>
              <a:t>%</a:t>
            </a:r>
            <a:endParaRPr sz="800">
              <a:solidFill>
                <a:srgbClr val="FFFFFF"/>
              </a:solidFill>
              <a:latin typeface="Open Sans" charset="0"/>
              <a:ea typeface="Open Sans" charset="0"/>
              <a:cs typeface="Open Sans" charset="0"/>
            </a:endParaRPr>
          </a:p>
        </p:txBody>
      </p:sp>
      <p:sp>
        <p:nvSpPr>
          <p:cNvPr id="102" name="Shape 105"/>
          <p:cNvSpPr txBox="1"/>
          <p:nvPr/>
        </p:nvSpPr>
        <p:spPr>
          <a:xfrm>
            <a:off x="3954550" y="1599602"/>
            <a:ext cx="344100" cy="24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rPr>
              <a:t>%</a:t>
            </a:r>
            <a:endParaRPr sz="800">
              <a:solidFill>
                <a:srgbClr val="FFFFFF"/>
              </a:solidFill>
              <a:latin typeface="Open Sans" charset="0"/>
              <a:ea typeface="Open Sans" charset="0"/>
              <a:cs typeface="Open Sans" charset="0"/>
            </a:endParaRPr>
          </a:p>
        </p:txBody>
      </p:sp>
      <p:sp>
        <p:nvSpPr>
          <p:cNvPr id="103" name="Shape 106"/>
          <p:cNvSpPr txBox="1"/>
          <p:nvPr/>
        </p:nvSpPr>
        <p:spPr>
          <a:xfrm>
            <a:off x="4874950" y="1599602"/>
            <a:ext cx="344100" cy="24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rPr>
              <a:t>%</a:t>
            </a:r>
            <a:endParaRPr sz="800">
              <a:solidFill>
                <a:srgbClr val="FFFFFF"/>
              </a:solidFill>
              <a:latin typeface="Open Sans" charset="0"/>
              <a:ea typeface="Open Sans" charset="0"/>
              <a:cs typeface="Open Sans" charset="0"/>
            </a:endParaRPr>
          </a:p>
        </p:txBody>
      </p:sp>
      <p:sp>
        <p:nvSpPr>
          <p:cNvPr id="104" name="Shape 107"/>
          <p:cNvSpPr txBox="1"/>
          <p:nvPr/>
        </p:nvSpPr>
        <p:spPr>
          <a:xfrm>
            <a:off x="6580225" y="1599590"/>
            <a:ext cx="344100" cy="24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rPr>
              <a:t>%</a:t>
            </a:r>
            <a:endParaRPr sz="800">
              <a:solidFill>
                <a:srgbClr val="FFFFFF"/>
              </a:solidFill>
              <a:latin typeface="Open Sans" charset="0"/>
              <a:ea typeface="Open Sans" charset="0"/>
              <a:cs typeface="Open Sans" charset="0"/>
            </a:endParaRPr>
          </a:p>
        </p:txBody>
      </p:sp>
      <p:sp>
        <p:nvSpPr>
          <p:cNvPr id="105" name="Shape 108"/>
          <p:cNvSpPr txBox="1"/>
          <p:nvPr/>
        </p:nvSpPr>
        <p:spPr>
          <a:xfrm>
            <a:off x="1688900" y="2438377"/>
            <a:ext cx="1197600" cy="24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5000"/>
                </a:solidFill>
                <a:latin typeface="Open Sans" charset="0"/>
                <a:ea typeface="Open Sans" charset="0"/>
                <a:cs typeface="Open Sans" charset="0"/>
              </a:rPr>
              <a:t>____</a:t>
            </a:r>
            <a:endParaRPr sz="1100">
              <a:solidFill>
                <a:srgbClr val="FF5000"/>
              </a:solidFill>
              <a:latin typeface="Open Sans" charset="0"/>
              <a:ea typeface="Open Sans" charset="0"/>
              <a:cs typeface="Open Sans" charset="0"/>
            </a:endParaRPr>
          </a:p>
        </p:txBody>
      </p:sp>
      <p:sp>
        <p:nvSpPr>
          <p:cNvPr id="106" name="Shape 109"/>
          <p:cNvSpPr txBox="1"/>
          <p:nvPr/>
        </p:nvSpPr>
        <p:spPr>
          <a:xfrm>
            <a:off x="4162400" y="2438377"/>
            <a:ext cx="668400" cy="24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5000"/>
                </a:solidFill>
                <a:latin typeface="Open Sans" charset="0"/>
                <a:ea typeface="Open Sans" charset="0"/>
                <a:cs typeface="Open Sans" charset="0"/>
              </a:rPr>
              <a:t>____</a:t>
            </a:r>
            <a:endParaRPr sz="1100">
              <a:solidFill>
                <a:srgbClr val="FF5000"/>
              </a:solidFill>
              <a:latin typeface="Open Sans" charset="0"/>
              <a:ea typeface="Open Sans" charset="0"/>
              <a:cs typeface="Open Sans" charset="0"/>
            </a:endParaRPr>
          </a:p>
        </p:txBody>
      </p:sp>
      <p:sp>
        <p:nvSpPr>
          <p:cNvPr id="107" name="Shape 110"/>
          <p:cNvSpPr txBox="1"/>
          <p:nvPr/>
        </p:nvSpPr>
        <p:spPr>
          <a:xfrm>
            <a:off x="5292275" y="2438340"/>
            <a:ext cx="1255500" cy="24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5000"/>
                </a:solidFill>
                <a:latin typeface="Open Sans" charset="0"/>
                <a:ea typeface="Open Sans" charset="0"/>
                <a:cs typeface="Open Sans" charset="0"/>
              </a:rPr>
              <a:t>____</a:t>
            </a:r>
            <a:endParaRPr sz="1100">
              <a:solidFill>
                <a:srgbClr val="FF5000"/>
              </a:solidFill>
              <a:latin typeface="Open Sans" charset="0"/>
              <a:ea typeface="Open Sans" charset="0"/>
              <a:cs typeface="Open Sans" charset="0"/>
            </a:endParaRPr>
          </a:p>
        </p:txBody>
      </p:sp>
      <p:sp>
        <p:nvSpPr>
          <p:cNvPr id="108" name="Shape 111"/>
          <p:cNvSpPr txBox="1"/>
          <p:nvPr/>
        </p:nvSpPr>
        <p:spPr>
          <a:xfrm>
            <a:off x="6814550" y="2438365"/>
            <a:ext cx="1255500" cy="24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5000"/>
                </a:solidFill>
                <a:latin typeface="Open Sans" charset="0"/>
                <a:ea typeface="Open Sans" charset="0"/>
                <a:cs typeface="Open Sans" charset="0"/>
              </a:rPr>
              <a:t>____</a:t>
            </a:r>
            <a:endParaRPr sz="1100">
              <a:solidFill>
                <a:srgbClr val="FF5000"/>
              </a:solidFill>
              <a:latin typeface="Open Sans" charset="0"/>
              <a:ea typeface="Open Sans" charset="0"/>
              <a:cs typeface="Open Sans" charset="0"/>
            </a:endParaRPr>
          </a:p>
        </p:txBody>
      </p:sp>
      <p:cxnSp>
        <p:nvCxnSpPr>
          <p:cNvPr id="109" name="Shape 112"/>
          <p:cNvCxnSpPr/>
          <p:nvPr/>
        </p:nvCxnSpPr>
        <p:spPr>
          <a:xfrm rot="10800000">
            <a:off x="3981450" y="2249777"/>
            <a:ext cx="0" cy="1209000"/>
          </a:xfrm>
          <a:prstGeom prst="straightConnector1">
            <a:avLst/>
          </a:prstGeom>
          <a:noFill/>
          <a:ln w="9525" cap="flat" cmpd="sng">
            <a:solidFill>
              <a:schemeClr val="dk2"/>
            </a:solidFill>
            <a:prstDash val="solid"/>
            <a:round/>
            <a:headEnd type="none" w="med" len="med"/>
            <a:tailEnd type="none" w="med" len="med"/>
          </a:ln>
        </p:spPr>
      </p:cxnSp>
      <p:sp>
        <p:nvSpPr>
          <p:cNvPr id="110" name="Shape 113"/>
          <p:cNvSpPr txBox="1"/>
          <p:nvPr/>
        </p:nvSpPr>
        <p:spPr>
          <a:xfrm>
            <a:off x="4400350" y="3310502"/>
            <a:ext cx="969900" cy="11769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MKTG ATMTN:</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ORGANIC:</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 </a:t>
            </a:r>
            <a:endParaRPr sz="1100">
              <a:solidFill>
                <a:schemeClr val="dk1"/>
              </a:solidFill>
              <a:latin typeface="Open Sans" charset="0"/>
              <a:ea typeface="Open Sans" charset="0"/>
              <a:cs typeface="Open Sans" charset="0"/>
              <a:sym typeface="Montserrat Light"/>
            </a:endParaRPr>
          </a:p>
          <a:p>
            <a:pPr marL="0" lvl="0" indent="0" rtl="0">
              <a:spcBef>
                <a:spcPts val="0"/>
              </a:spcBef>
              <a:spcAft>
                <a:spcPts val="0"/>
              </a:spcAft>
              <a:buNone/>
            </a:pPr>
            <a:endParaRPr sz="800">
              <a:solidFill>
                <a:srgbClr val="FFFFFF"/>
              </a:solidFill>
              <a:latin typeface="Open Sans" charset="0"/>
              <a:ea typeface="Open Sans" charset="0"/>
              <a:cs typeface="Open Sans" charset="0"/>
              <a:sym typeface="Montserrat Light"/>
            </a:endParaRPr>
          </a:p>
        </p:txBody>
      </p:sp>
      <p:sp>
        <p:nvSpPr>
          <p:cNvPr id="111" name="Shape 114"/>
          <p:cNvSpPr txBox="1"/>
          <p:nvPr/>
        </p:nvSpPr>
        <p:spPr>
          <a:xfrm>
            <a:off x="3420200" y="3310502"/>
            <a:ext cx="969900" cy="11769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PAID MEDIA:</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 </a:t>
            </a:r>
            <a:endParaRPr sz="800">
              <a:solidFill>
                <a:srgbClr val="FFFFFF"/>
              </a:solidFill>
              <a:latin typeface="Open Sans" charset="0"/>
              <a:ea typeface="Open Sans" charset="0"/>
              <a:cs typeface="Open Sans" charset="0"/>
              <a:sym typeface="Montserra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ctrTitle"/>
          </p:nvPr>
        </p:nvSpPr>
        <p:spPr>
          <a:xfrm>
            <a:off x="200805" y="483324"/>
            <a:ext cx="6858000" cy="497080"/>
          </a:xfrm>
          <a:prstGeom prst="rect">
            <a:avLst/>
          </a:prstGeom>
        </p:spPr>
        <p:txBody>
          <a:bodyPr spcFirstLastPara="1" wrap="square" lIns="91425" tIns="91425" rIns="91425" bIns="91425" anchor="b" anchorCtr="0">
            <a:noAutofit/>
          </a:bodyPr>
          <a:lstStyle/>
          <a:p>
            <a:pPr lvl="0"/>
            <a:r>
              <a:rPr lang="en-US" dirty="0">
                <a:solidFill>
                  <a:srgbClr val="FF5000"/>
                </a:solidFill>
                <a:latin typeface="Open Sans" charset="0"/>
                <a:ea typeface="Open Sans" charset="0"/>
                <a:cs typeface="Open Sans" charset="0"/>
              </a:rPr>
              <a:t>How to Use the B2C REVENUE ROADMAP</a:t>
            </a:r>
            <a:endParaRPr dirty="0">
              <a:solidFill>
                <a:srgbClr val="FF5000"/>
              </a:solidFill>
              <a:latin typeface="Open Sans" charset="0"/>
              <a:ea typeface="Open Sans" charset="0"/>
              <a:cs typeface="Open Sans" charset="0"/>
            </a:endParaRPr>
          </a:p>
        </p:txBody>
      </p:sp>
      <p:sp>
        <p:nvSpPr>
          <p:cNvPr id="64" name="Shape 97">
            <a:extLst>
              <a:ext uri="{FF2B5EF4-FFF2-40B4-BE49-F238E27FC236}">
                <a16:creationId xmlns:a16="http://schemas.microsoft.com/office/drawing/2014/main" id="{EBC2BD7E-F8F0-924F-A978-E69D8F510848}"/>
              </a:ext>
            </a:extLst>
          </p:cNvPr>
          <p:cNvSpPr/>
          <p:nvPr/>
        </p:nvSpPr>
        <p:spPr>
          <a:xfrm>
            <a:off x="200805" y="1113073"/>
            <a:ext cx="8514536" cy="3208556"/>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1200" dirty="0">
                <a:solidFill>
                  <a:schemeClr val="dk1"/>
                </a:solidFill>
                <a:latin typeface="Open Sans" charset="0"/>
                <a:ea typeface="Open Sans" charset="0"/>
                <a:cs typeface="Open Sans" charset="0"/>
                <a:sym typeface="Montserrat Light"/>
              </a:rPr>
              <a:t>Businesses want to know how much revenue they got from their search campaigns, or their social campaigns . . . but the truth is, there is no payment form on a search page. So how do you really track where the money is happening? And how do you decide your next best move to increase revenue?</a:t>
            </a:r>
          </a:p>
          <a:p>
            <a:pPr marL="0" lvl="0" indent="0" rtl="0">
              <a:spcBef>
                <a:spcPts val="0"/>
              </a:spcBef>
              <a:spcAft>
                <a:spcPts val="0"/>
              </a:spcAft>
              <a:buNone/>
            </a:pPr>
            <a:endParaRPr lang="en" sz="1200" dirty="0">
              <a:solidFill>
                <a:schemeClr val="dk1"/>
              </a:solidFill>
              <a:latin typeface="Open Sans" charset="0"/>
              <a:ea typeface="Open Sans" charset="0"/>
              <a:cs typeface="Open Sans" charset="0"/>
              <a:sym typeface="Montserrat Light"/>
            </a:endParaRPr>
          </a:p>
          <a:p>
            <a:pPr marL="0" lvl="0" indent="0" rtl="0">
              <a:spcBef>
                <a:spcPts val="0"/>
              </a:spcBef>
              <a:spcAft>
                <a:spcPts val="0"/>
              </a:spcAft>
              <a:buNone/>
            </a:pPr>
            <a:r>
              <a:rPr lang="en" sz="1200" dirty="0">
                <a:solidFill>
                  <a:schemeClr val="dk1"/>
                </a:solidFill>
                <a:latin typeface="Open Sans" charset="0"/>
                <a:ea typeface="Open Sans" charset="0"/>
                <a:cs typeface="Open Sans" charset="0"/>
                <a:sym typeface="Montserrat Light"/>
              </a:rPr>
              <a:t>The B2C Revenue Roadmap helps you identify key conversion rates down the funnel, and strategize the right channels and tactics to improve the touchpoints where you are most likely losing revenue.</a:t>
            </a:r>
          </a:p>
          <a:p>
            <a:pPr marL="0" lvl="0" indent="0" rtl="0">
              <a:spcBef>
                <a:spcPts val="0"/>
              </a:spcBef>
              <a:spcAft>
                <a:spcPts val="0"/>
              </a:spcAft>
              <a:buNone/>
            </a:pPr>
            <a:endParaRPr lang="en" sz="1200" dirty="0">
              <a:solidFill>
                <a:schemeClr val="dk1"/>
              </a:solidFill>
              <a:latin typeface="Open Sans" charset="0"/>
              <a:ea typeface="Open Sans" charset="0"/>
              <a:cs typeface="Open Sans" charset="0"/>
              <a:sym typeface="Montserrat Light"/>
            </a:endParaRPr>
          </a:p>
          <a:p>
            <a:pPr marL="0" lvl="0" indent="0" rtl="0">
              <a:spcBef>
                <a:spcPts val="0"/>
              </a:spcBef>
              <a:spcAft>
                <a:spcPts val="0"/>
              </a:spcAft>
              <a:buNone/>
            </a:pPr>
            <a:r>
              <a:rPr lang="en" sz="1200" dirty="0">
                <a:solidFill>
                  <a:schemeClr val="dk1"/>
                </a:solidFill>
                <a:latin typeface="Open Sans" charset="0"/>
                <a:ea typeface="Open Sans" charset="0"/>
                <a:cs typeface="Open Sans" charset="0"/>
                <a:sym typeface="Montserrat Light"/>
              </a:rPr>
              <a:t>Each conversion rate is tied to key channels and tactics you currently have deployed. </a:t>
            </a:r>
            <a:r>
              <a:rPr lang="en-US" sz="1200" dirty="0">
                <a:solidFill>
                  <a:schemeClr val="dk1"/>
                </a:solidFill>
                <a:latin typeface="Open Sans" charset="0"/>
                <a:ea typeface="Open Sans" charset="0"/>
                <a:cs typeface="Open Sans" charset="0"/>
                <a:sym typeface="Montserrat Light"/>
              </a:rPr>
              <a:t>B</a:t>
            </a:r>
            <a:r>
              <a:rPr lang="en" sz="1200" dirty="0">
                <a:solidFill>
                  <a:schemeClr val="dk1"/>
                </a:solidFill>
                <a:latin typeface="Open Sans" charset="0"/>
                <a:ea typeface="Open Sans" charset="0"/>
                <a:cs typeface="Open Sans" charset="0"/>
                <a:sym typeface="Montserrat Light"/>
              </a:rPr>
              <a:t>y mapping out which channels are </a:t>
            </a:r>
            <a:r>
              <a:rPr lang="en" sz="1200" i="1" dirty="0">
                <a:solidFill>
                  <a:schemeClr val="dk1"/>
                </a:solidFill>
                <a:latin typeface="Open Sans" charset="0"/>
                <a:ea typeface="Open Sans" charset="0"/>
                <a:cs typeface="Open Sans" charset="0"/>
                <a:sym typeface="Montserrat Light"/>
              </a:rPr>
              <a:t>directly and exclusively</a:t>
            </a:r>
            <a:r>
              <a:rPr lang="en" sz="1200" dirty="0">
                <a:solidFill>
                  <a:schemeClr val="dk1"/>
                </a:solidFill>
                <a:latin typeface="Open Sans" charset="0"/>
                <a:ea typeface="Open Sans" charset="0"/>
                <a:cs typeface="Open Sans" charset="0"/>
                <a:sym typeface="Montserrat Light"/>
              </a:rPr>
              <a:t> influencing each stage of the funnel, you can make the right decision on where to invest next, which campaigns and copy and budgets need to be adjusted, and how you can make the biggest impact in the next quarter.</a:t>
            </a:r>
          </a:p>
          <a:p>
            <a:pPr marL="0" lvl="0" indent="0" rtl="0">
              <a:spcBef>
                <a:spcPts val="0"/>
              </a:spcBef>
              <a:spcAft>
                <a:spcPts val="0"/>
              </a:spcAft>
              <a:buNone/>
            </a:pPr>
            <a:endParaRPr lang="en" sz="1200" dirty="0">
              <a:solidFill>
                <a:schemeClr val="dk1"/>
              </a:solidFill>
              <a:latin typeface="Open Sans" charset="0"/>
              <a:ea typeface="Open Sans" charset="0"/>
              <a:cs typeface="Open Sans" charset="0"/>
              <a:sym typeface="Montserrat Light"/>
            </a:endParaRPr>
          </a:p>
          <a:p>
            <a:pPr marL="0" lvl="0" indent="0" rtl="0">
              <a:spcBef>
                <a:spcPts val="0"/>
              </a:spcBef>
              <a:spcAft>
                <a:spcPts val="0"/>
              </a:spcAft>
              <a:buNone/>
            </a:pPr>
            <a:endParaRPr sz="1200" dirty="0">
              <a:latin typeface="Open Sans" charset="0"/>
              <a:ea typeface="Open Sans" charset="0"/>
              <a:cs typeface="Open Sans" charset="0"/>
              <a:sym typeface="Montserrat Light"/>
            </a:endParaRPr>
          </a:p>
        </p:txBody>
      </p:sp>
    </p:spTree>
    <p:extLst>
      <p:ext uri="{BB962C8B-B14F-4D97-AF65-F5344CB8AC3E}">
        <p14:creationId xmlns:p14="http://schemas.microsoft.com/office/powerpoint/2010/main" val="3766478210"/>
      </p:ext>
    </p:extLst>
  </p:cSld>
  <p:clrMapOvr>
    <a:masterClrMapping/>
  </p:clrMapOvr>
</p:sld>
</file>

<file path=ppt/theme/theme1.xml><?xml version="1.0" encoding="utf-8"?>
<a:theme xmlns:a="http://schemas.openxmlformats.org/drawingml/2006/main" name="Rogue Market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275</Words>
  <Application>Microsoft Macintosh PowerPoint</Application>
  <PresentationFormat>On-screen Show (16:9)</PresentationFormat>
  <Paragraphs>63</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Montserrat</vt:lpstr>
      <vt:lpstr>Montserrat Light</vt:lpstr>
      <vt:lpstr>Montserrat Medium</vt:lpstr>
      <vt:lpstr>Open Sans</vt:lpstr>
      <vt:lpstr>Source Sans Pro Light</vt:lpstr>
      <vt:lpstr>Rogue Marketing</vt:lpstr>
      <vt:lpstr>B2C REVENUE ROADMAP</vt:lpstr>
      <vt:lpstr>How to Use the B2C REVENUE ROADMAP</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Jared Heath</cp:lastModifiedBy>
  <cp:revision>10</cp:revision>
  <dcterms:modified xsi:type="dcterms:W3CDTF">2019-05-01T16:57:50Z</dcterms:modified>
</cp:coreProperties>
</file>